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0" r:id="rId1"/>
  </p:sldMasterIdLst>
  <p:notesMasterIdLst>
    <p:notesMasterId r:id="rId25"/>
  </p:notesMasterIdLst>
  <p:sldIdLst>
    <p:sldId id="266" r:id="rId2"/>
    <p:sldId id="258" r:id="rId3"/>
    <p:sldId id="267" r:id="rId4"/>
    <p:sldId id="261" r:id="rId5"/>
    <p:sldId id="259" r:id="rId6"/>
    <p:sldId id="260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64" r:id="rId23"/>
    <p:sldId id="281" r:id="rId24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58" y="-11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371C77D0-5E57-432D-9B98-CD40A62F42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4FEB9-DF8E-410E-8E32-7D041F3D382E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8CBE7-F926-4B15-B070-FAC6E214501E}" type="slidenum">
              <a:rPr lang="en-US"/>
              <a:pPr/>
              <a:t>4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780C73-15B2-44DE-B6BE-7C1775C0D5F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9B6E67-4240-4184-A3C5-0B4C6422488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00C6E-D9B2-492D-AB7B-E96484B9FF1D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8E00D1-E88D-4DFB-AC5B-B939D04E7951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D07DD5-E5AC-4F88-AE65-3C42AEE9CA2E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46145-4B50-4646-9ACC-060370FBC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409AD-0AD3-4841-A7C6-DE6D876C2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71FC4-0BF8-4131-BAA5-EC8C8F963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233BAD-3207-4599-B332-AE6CCE63A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635238-28E8-4FAA-8C6D-8A9A9B7057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770FDF-0394-4B5F-9906-18AEE66EE0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022748-7C6D-4FAB-9DEE-BF4424695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0F978A-28CF-4CD1-8E41-AAEB89A1D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9E2AF-A173-4AD7-A574-AC5FC3CC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BF282-CA51-463A-AB9E-6BE911756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086A4E-4CAF-4D84-85C8-5EDAFB474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35710C2D-C868-4D0B-95BF-FFB7B50BD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Learning and Producing </a:t>
            </a:r>
            <a: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2D </a:t>
            </a:r>
            <a: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Artistic Shadings of </a:t>
            </a:r>
            <a: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3D </a:t>
            </a:r>
            <a: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Models</a:t>
            </a:r>
            <a:br>
              <a:rPr lang="en-US" sz="5400" dirty="0" smtClean="0">
                <a:solidFill>
                  <a:srgbClr val="000000"/>
                </a:solidFill>
                <a:ea typeface="SimSun" charset="0"/>
                <a:cs typeface="SimSun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ea typeface="SimSun" charset="0"/>
                <a:cs typeface="SimSun" charset="0"/>
              </a:rPr>
              <a:t>Sehoon</a:t>
            </a:r>
            <a:r>
              <a:rPr lang="en-US" sz="28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Ha  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John </a:t>
            </a:r>
            <a:r>
              <a:rPr lang="en-US" sz="2800" dirty="0" err="1" smtClean="0">
                <a:solidFill>
                  <a:srgbClr val="000000"/>
                </a:solidFill>
                <a:ea typeface="SimSun" charset="0"/>
                <a:cs typeface="SimSun" charset="0"/>
              </a:rPr>
              <a:t>Turgeson</a:t>
            </a:r>
            <a:endParaRPr lang="en-US" sz="2800" dirty="0" smtClean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Karthik Raveendran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_bunny_to_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9312" y="1722437"/>
            <a:ext cx="4800600" cy="3600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Bunny Synthesized</a:t>
            </a:r>
            <a:endParaRPr lang="en-US" dirty="0"/>
          </a:p>
        </p:txBody>
      </p:sp>
      <p:pic>
        <p:nvPicPr>
          <p:cNvPr id="5" name="Picture 4" descr="screenshotBun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12" y="1874837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_bunny_to_sphe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0312" y="2027237"/>
            <a:ext cx="4284132" cy="3213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other shapes</a:t>
            </a:r>
            <a:endParaRPr lang="en-US" dirty="0"/>
          </a:p>
        </p:txBody>
      </p:sp>
      <p:pic>
        <p:nvPicPr>
          <p:cNvPr id="5" name="Picture 4" descr="screenshotSphe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512" y="2103437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Hors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112" y="1874837"/>
            <a:ext cx="4470400" cy="335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other shapes</a:t>
            </a:r>
            <a:endParaRPr lang="en-US" dirty="0"/>
          </a:p>
        </p:txBody>
      </p:sp>
      <p:pic>
        <p:nvPicPr>
          <p:cNvPr id="5" name="Picture 4" descr="14_karthik_ho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712" y="1798637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_karthik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712" y="1646237"/>
            <a:ext cx="4792132" cy="3594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Capturing different styles</a:t>
            </a:r>
            <a:endParaRPr lang="en-US" dirty="0"/>
          </a:p>
        </p:txBody>
      </p:sp>
      <p:pic>
        <p:nvPicPr>
          <p:cNvPr id="7" name="Picture 6" descr="20_john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512" y="1493837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_karthik_bunny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2" y="1570037"/>
            <a:ext cx="4792132" cy="3594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 comparison</a:t>
            </a:r>
            <a:endParaRPr lang="en-US" dirty="0"/>
          </a:p>
        </p:txBody>
      </p:sp>
      <p:pic>
        <p:nvPicPr>
          <p:cNvPr id="5" name="Picture 4" descr="21_john_bunn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512" y="1493837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_karthik_hor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93837"/>
            <a:ext cx="5503332" cy="4127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Comparison</a:t>
            </a:r>
            <a:endParaRPr lang="en-US" dirty="0"/>
          </a:p>
        </p:txBody>
      </p:sp>
      <p:pic>
        <p:nvPicPr>
          <p:cNvPr id="5" name="Picture 4" descr="24_john_ho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912" y="1417637"/>
            <a:ext cx="5410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_an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2" y="1722437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vs. </a:t>
            </a:r>
            <a:r>
              <a:rPr lang="en-US" dirty="0" err="1" smtClean="0"/>
              <a:t>kNN</a:t>
            </a:r>
            <a:endParaRPr lang="en-US" dirty="0"/>
          </a:p>
        </p:txBody>
      </p:sp>
      <p:pic>
        <p:nvPicPr>
          <p:cNvPr id="5" name="Picture 4" descr="12_k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112" y="1417637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_an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912" y="1874837"/>
            <a:ext cx="457200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vs. </a:t>
            </a:r>
            <a:r>
              <a:rPr lang="en-US" dirty="0" err="1" smtClean="0"/>
              <a:t>kNN</a:t>
            </a:r>
            <a:endParaRPr lang="en-US" dirty="0"/>
          </a:p>
        </p:txBody>
      </p:sp>
      <p:pic>
        <p:nvPicPr>
          <p:cNvPr id="5" name="Picture 4" descr="21_k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2112" y="1646237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k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712" y="1341437"/>
            <a:ext cx="3810000" cy="285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kNN</a:t>
            </a:r>
            <a:r>
              <a:rPr lang="en-US" dirty="0" smtClean="0"/>
              <a:t>: Number of neighbors</a:t>
            </a:r>
            <a:endParaRPr lang="en-US" dirty="0"/>
          </a:p>
        </p:txBody>
      </p:sp>
      <p:pic>
        <p:nvPicPr>
          <p:cNvPr id="5" name="Picture 4" descr="2_k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112" y="1341437"/>
            <a:ext cx="3810000" cy="2857500"/>
          </a:xfrm>
          <a:prstGeom prst="rect">
            <a:avLst/>
          </a:prstGeom>
        </p:spPr>
      </p:pic>
      <p:pic>
        <p:nvPicPr>
          <p:cNvPr id="6" name="Picture 5" descr="3_k_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712" y="1341437"/>
            <a:ext cx="3810000" cy="2857500"/>
          </a:xfrm>
          <a:prstGeom prst="rect">
            <a:avLst/>
          </a:prstGeom>
        </p:spPr>
      </p:pic>
      <p:pic>
        <p:nvPicPr>
          <p:cNvPr id="7" name="Picture 6" descr="4_k_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712" y="4008437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m_hidden_per_accuracy_on_brush_si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4112" y="2179637"/>
            <a:ext cx="3810532" cy="22672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on training data</a:t>
            </a:r>
            <a:endParaRPr lang="en-US" dirty="0"/>
          </a:p>
        </p:txBody>
      </p:sp>
      <p:pic>
        <p:nvPicPr>
          <p:cNvPr id="6" name="Picture 5" descr="kNN_brush_a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12" y="2103437"/>
            <a:ext cx="4126102" cy="271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Picture 5" descr="sketchSty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12" y="1493837"/>
            <a:ext cx="3124200" cy="473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rendering-l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4112" y="4465637"/>
            <a:ext cx="198761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ylinders-ren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7312" y="4541837"/>
            <a:ext cx="121640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ketch-moody-face-ballpo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2312" y="1341437"/>
            <a:ext cx="2430517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_sphere_to_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800" r="21600"/>
          <a:stretch>
            <a:fillRect/>
          </a:stretch>
        </p:blipFill>
        <p:spPr>
          <a:xfrm>
            <a:off x="7783512" y="2255837"/>
            <a:ext cx="1977136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not-so-good results</a:t>
            </a:r>
            <a:endParaRPr lang="en-US" dirty="0"/>
          </a:p>
        </p:txBody>
      </p:sp>
      <p:pic>
        <p:nvPicPr>
          <p:cNvPr id="5" name="Picture 4" descr="12_sphere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112" y="1265237"/>
            <a:ext cx="3352800" cy="2514600"/>
          </a:xfrm>
          <a:prstGeom prst="rect">
            <a:avLst/>
          </a:prstGeom>
        </p:spPr>
      </p:pic>
      <p:pic>
        <p:nvPicPr>
          <p:cNvPr id="6" name="Picture 5" descr="13_sphere_to_sphe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3312" y="3932237"/>
            <a:ext cx="3429000" cy="2571750"/>
          </a:xfrm>
          <a:prstGeom prst="rect">
            <a:avLst/>
          </a:prstGeom>
        </p:spPr>
      </p:pic>
      <p:pic>
        <p:nvPicPr>
          <p:cNvPr id="7" name="Picture 6" descr="11_sphere_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41437"/>
            <a:ext cx="3048000" cy="2286000"/>
          </a:xfrm>
          <a:prstGeom prst="rect">
            <a:avLst/>
          </a:prstGeom>
        </p:spPr>
      </p:pic>
      <p:pic>
        <p:nvPicPr>
          <p:cNvPr id="8" name="Picture 7" descr="screenshotSphe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312" y="4008437"/>
            <a:ext cx="2844800" cy="2133600"/>
          </a:xfrm>
          <a:prstGeom prst="rect">
            <a:avLst/>
          </a:prstGeom>
        </p:spPr>
      </p:pic>
      <p:pic>
        <p:nvPicPr>
          <p:cNvPr id="9" name="Picture 8" descr="screenshotBunny.png"/>
          <p:cNvPicPr>
            <a:picLocks noChangeAspect="1"/>
          </p:cNvPicPr>
          <p:nvPr/>
        </p:nvPicPr>
        <p:blipFill>
          <a:blip r:embed="rId7" cstate="print"/>
          <a:srcRect l="13502" r="12602"/>
          <a:stretch>
            <a:fillRect/>
          </a:stretch>
        </p:blipFill>
        <p:spPr>
          <a:xfrm>
            <a:off x="5345112" y="2408237"/>
            <a:ext cx="2372761" cy="2408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Han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5512" y="1951037"/>
            <a:ext cx="3886200" cy="2914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not-so-good results</a:t>
            </a:r>
            <a:endParaRPr lang="en-US" dirty="0"/>
          </a:p>
        </p:txBody>
      </p:sp>
      <p:pic>
        <p:nvPicPr>
          <p:cNvPr id="5" name="Picture 4" descr="23_john_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912" y="1874837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r>
              <a:rPr lang="en-US" dirty="0" smtClean="0"/>
              <a:t>Successful synthesis of images after learning the style of an artist</a:t>
            </a:r>
          </a:p>
          <a:p>
            <a:endParaRPr lang="en-US" dirty="0" smtClean="0"/>
          </a:p>
          <a:p>
            <a:r>
              <a:rPr lang="en-US" dirty="0" smtClean="0"/>
              <a:t>Neural networks produce more consistent results compared </a:t>
            </a:r>
            <a:r>
              <a:rPr lang="en-US" dirty="0" err="1" smtClean="0"/>
              <a:t>kNN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coming to the last day of talks!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betwee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12" y="1493837"/>
            <a:ext cx="9074150" cy="25557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In-</a:t>
            </a:r>
            <a:r>
              <a:rPr lang="en-US" dirty="0" err="1" smtClean="0"/>
              <a:t>betweening</a:t>
            </a:r>
            <a:endParaRPr lang="en-US" dirty="0"/>
          </a:p>
        </p:txBody>
      </p:sp>
      <p:pic>
        <p:nvPicPr>
          <p:cNvPr id="5" name="Picture 4" descr="in-betweening_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912" y="4084637"/>
            <a:ext cx="2362200" cy="2752078"/>
          </a:xfrm>
          <a:prstGeom prst="rect">
            <a:avLst/>
          </a:prstGeom>
        </p:spPr>
      </p:pic>
      <p:pic>
        <p:nvPicPr>
          <p:cNvPr id="6" name="Picture 5" descr="running_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512" y="4160837"/>
            <a:ext cx="2595562" cy="2781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Pipeline</a:t>
            </a:r>
            <a:endParaRPr lang="en-US" dirty="0"/>
          </a:p>
        </p:txBody>
      </p:sp>
      <p:pic>
        <p:nvPicPr>
          <p:cNvPr id="6" name="Picture 5" descr="ml_flowchart_feature_gen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254" y="1850755"/>
            <a:ext cx="7640117" cy="3858164"/>
          </a:xfrm>
          <a:prstGeom prst="rect">
            <a:avLst/>
          </a:prstGeom>
        </p:spPr>
      </p:pic>
      <p:pic>
        <p:nvPicPr>
          <p:cNvPr id="7" name="Picture 6" descr="screenshotBunn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6512" y="884237"/>
            <a:ext cx="3515782" cy="2636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KarthikBunnySketchPreRasteriz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2312" y="2408237"/>
            <a:ext cx="5486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6899273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Diffuse </a:t>
            </a:r>
            <a:r>
              <a:rPr lang="en-US" dirty="0" smtClean="0"/>
              <a:t>component</a:t>
            </a:r>
            <a:endParaRPr lang="en-US" dirty="0"/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Distance from camera</a:t>
            </a:r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Mean curvature</a:t>
            </a:r>
            <a:endParaRPr lang="en-US" dirty="0"/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Distance to closest edge</a:t>
            </a:r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Is </a:t>
            </a:r>
            <a:r>
              <a:rPr lang="en-US" dirty="0" smtClean="0"/>
              <a:t>the closest </a:t>
            </a:r>
            <a:r>
              <a:rPr lang="en-US" dirty="0"/>
              <a:t>edge a silhouette </a:t>
            </a:r>
            <a:r>
              <a:rPr lang="en-US" dirty="0" smtClean="0"/>
              <a:t>edge?</a:t>
            </a:r>
            <a:endParaRPr lang="en-US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Feature Vector</a:t>
            </a:r>
          </a:p>
        </p:txBody>
      </p:sp>
      <p:pic>
        <p:nvPicPr>
          <p:cNvPr id="6" name="Picture 5" descr="mean_curv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8112" y="1417637"/>
            <a:ext cx="3048000" cy="2269706"/>
          </a:xfrm>
          <a:prstGeom prst="rect">
            <a:avLst/>
          </a:prstGeom>
        </p:spPr>
      </p:pic>
      <p:pic>
        <p:nvPicPr>
          <p:cNvPr id="7" name="Picture 6" descr="teapo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8712" y="4922837"/>
            <a:ext cx="5955284" cy="19838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/>
          </a:bodyPr>
          <a:lstStyle/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Intensity</a:t>
            </a:r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Brush Size</a:t>
            </a:r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Brush direction</a:t>
            </a:r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Brush Type</a:t>
            </a:r>
          </a:p>
          <a:p>
            <a:pPr marL="863511" lvl="1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Solid</a:t>
            </a:r>
          </a:p>
          <a:p>
            <a:pPr marL="863511" lvl="1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Line – uses mouse velocity to determine hatching</a:t>
            </a:r>
          </a:p>
          <a:p>
            <a:pPr marL="1295265" lvl="2" indent="-287308">
              <a:buSzPct val="75000"/>
              <a:buFont typeface="Symbol" charset="2"/>
              <a:buChar char="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Diagonals (forward, </a:t>
            </a:r>
            <a:r>
              <a:rPr lang="en-US" dirty="0" err="1"/>
              <a:t>backword</a:t>
            </a:r>
            <a:r>
              <a:rPr lang="en-US" dirty="0"/>
              <a:t>, cross)</a:t>
            </a:r>
          </a:p>
          <a:p>
            <a:pPr marL="1295265" lvl="2" indent="-287308">
              <a:buSzPct val="75000"/>
              <a:buFont typeface="Symbol" charset="2"/>
              <a:buChar char="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Stripes (horizontal, vertical)</a:t>
            </a:r>
          </a:p>
          <a:p>
            <a:pPr marL="1295265" lvl="2" indent="-287308">
              <a:buSzPct val="75000"/>
              <a:buFont typeface="Symbol" charset="2"/>
              <a:buChar char="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Cross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Classification Vector</a:t>
            </a:r>
          </a:p>
        </p:txBody>
      </p:sp>
      <p:pic>
        <p:nvPicPr>
          <p:cNvPr id="6" name="Content Placeholder 3" descr="techniq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712" y="1341437"/>
            <a:ext cx="398106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64112" y="3779837"/>
            <a:ext cx="3743312" cy="29270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Image from: http://bradalbright.blogspot.com/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Neural </a:t>
            </a:r>
            <a:r>
              <a:rPr lang="en-US" dirty="0" smtClean="0"/>
              <a:t>Network (3 layers, 13-15 hidden neurons)</a:t>
            </a:r>
            <a:endParaRPr lang="en-US" dirty="0"/>
          </a:p>
          <a:p>
            <a:pPr marL="431755" indent="-323816"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kNN</a:t>
            </a:r>
            <a:r>
              <a:rPr lang="en-US" dirty="0" smtClean="0"/>
              <a:t> (5 neighbors)</a:t>
            </a:r>
            <a:endParaRPr lang="en-US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Learning Algorithms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Synthesizing New </a:t>
            </a:r>
            <a:r>
              <a:rPr lang="en-US" dirty="0" smtClean="0"/>
              <a:t>I</a:t>
            </a:r>
            <a:r>
              <a:rPr lang="en-US" dirty="0" smtClean="0"/>
              <a:t>mages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2" y="1722437"/>
            <a:ext cx="5830888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_bunny_3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712" y="1417637"/>
            <a:ext cx="47752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Bunny Reference</a:t>
            </a:r>
            <a:endParaRPr lang="en-US" dirty="0"/>
          </a:p>
        </p:txBody>
      </p:sp>
      <p:pic>
        <p:nvPicPr>
          <p:cNvPr id="5" name="Picture 4" descr="22_bunny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1570037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</TotalTime>
  <Words>187</Words>
  <Application>Microsoft Office PowerPoint</Application>
  <PresentationFormat>Custom</PresentationFormat>
  <Paragraphs>56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SimSun</vt:lpstr>
      <vt:lpstr>Lucida Sans Unicode</vt:lpstr>
      <vt:lpstr>Wingdings</vt:lpstr>
      <vt:lpstr>Symbol</vt:lpstr>
      <vt:lpstr>Concourse</vt:lpstr>
      <vt:lpstr>Learning and Producing 2D Artistic Shadings of 3D Models </vt:lpstr>
      <vt:lpstr>Motivation</vt:lpstr>
      <vt:lpstr>Application: In-betweening</vt:lpstr>
      <vt:lpstr>Pipeline</vt:lpstr>
      <vt:lpstr>Feature Vector</vt:lpstr>
      <vt:lpstr>Classification Vector</vt:lpstr>
      <vt:lpstr>Learning Algorithms</vt:lpstr>
      <vt:lpstr>Synthesizing New Images</vt:lpstr>
      <vt:lpstr>Results: Bunny Reference</vt:lpstr>
      <vt:lpstr>Bunny Synthesized</vt:lpstr>
      <vt:lpstr>Applied to other shapes</vt:lpstr>
      <vt:lpstr>Applied to other shapes</vt:lpstr>
      <vt:lpstr>Capturing different styles</vt:lpstr>
      <vt:lpstr>Style comparison</vt:lpstr>
      <vt:lpstr>Style Comparison</vt:lpstr>
      <vt:lpstr>Neural networks vs. kNN</vt:lpstr>
      <vt:lpstr>Neural networks vs. kNN</vt:lpstr>
      <vt:lpstr>kNN: Number of neighbors</vt:lpstr>
      <vt:lpstr>Accuracy on training data</vt:lpstr>
      <vt:lpstr>The not-so-good results</vt:lpstr>
      <vt:lpstr>The not-so-good results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Turgeson</dc:creator>
  <cp:lastModifiedBy>Raveendran, Karthik</cp:lastModifiedBy>
  <cp:revision>20</cp:revision>
  <cp:lastPrinted>1601-01-01T00:00:00Z</cp:lastPrinted>
  <dcterms:created xsi:type="dcterms:W3CDTF">2011-04-17T16:10:51Z</dcterms:created>
  <dcterms:modified xsi:type="dcterms:W3CDTF">2011-04-25T01:23:20Z</dcterms:modified>
</cp:coreProperties>
</file>